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6858000" cx="12192000"/>
  <p:notesSz cx="6858000" cy="9144000"/>
  <p:embeddedFontLst>
    <p:embeddedFont>
      <p:font typeface="Robo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3" roundtripDataSignature="AMtx7mjn46ItHyReXFg7BDUn8+Wc7UB5O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D2B460D-23B4-444A-80F3-2985994A02A5}">
  <a:tblStyle styleId="{AD2B460D-23B4-444A-80F3-2985994A02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33" Type="http://customschemas.google.com/relationships/presentationmetadata" Target="metadata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5a475fb26f_0_14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g25a475fb26f_0_14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g25a475fb26f_0_144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5a475fb26f_0_149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5a475fb26f_0_149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25a475fb26f_0_149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5a475fb26f_0_17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5a475fb26f_0_17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25a475fb26f_0_17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5a475fb26f_0_15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g25a475fb26f_0_15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0" name="Google Shape;250;g25a475fb26f_0_154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5a475fb26f_0_16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5a475fb26f_0_16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25a475fb26f_0_163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5a475fb26f_0_17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5a475fb26f_0_17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25a475fb26f_0_17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5a475fb26f_0_19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5a475fb26f_0_19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25a475fb26f_0_194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5a475fb26f_0_18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5a475fb26f_0_18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g25a475fb26f_0_181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5a475fb26f_0_18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5a475fb26f_0_18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25a475fb26f_0_182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5a475fb26f_0_18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5a475fb26f_0_18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g25a475fb26f_0_18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5a475fb26f_0_12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5a475fb26f_0_12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g25a475fb26f_0_128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5a475fb26f_0_185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5a475fb26f_0_185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g25a475fb26f_0_185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5a475fb26f_0_20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5a475fb26f_0_20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g25a475fb26f_0_20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5a475fb26f_0_20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g25a475fb26f_0_20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1" name="Google Shape;331;g25a475fb26f_0_204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5a475fb26f_0_21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g25a475fb26f_0_2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5a475fb26f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5a475fb26f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>
                <a:latin typeface="Roboto"/>
                <a:ea typeface="Roboto"/>
                <a:cs typeface="Roboto"/>
                <a:sym typeface="Roboto"/>
              </a:rPr>
              <a:t>These hold regardless of a chain’s design choices (ordering scheme, VM, speed, etc). Which means it has and needs to deal with MEV.</a:t>
            </a:r>
            <a:endParaRPr sz="2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25a475fb26f_0_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5a475fb26f_0_18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5a475fb26f_0_18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Roboto"/>
                <a:ea typeface="Roboto"/>
                <a:cs typeface="Roboto"/>
                <a:sym typeface="Roboto"/>
              </a:rPr>
              <a:t>Wasted block space / networking load -&gt; PGAs, latency, spam</a:t>
            </a:r>
            <a:endParaRPr/>
          </a:p>
        </p:txBody>
      </p:sp>
      <p:sp>
        <p:nvSpPr>
          <p:cNvPr id="115" name="Google Shape;115;g25a475fb26f_0_18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5a475fb26f_0_11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5a475fb26f_0_11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25a475fb26f_0_114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5a475fb26f_0_8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5a475fb26f_0_8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25a475fb26f_0_87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5a475fb26f_0_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5a475fb26f_0_9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25a475fb26f_0_9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5a475fb26f_0_13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g25a475fb26f_0_13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3" name="Google Shape;143;g25a475fb26f_0_132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5a475fb26f_0_16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g25a475fb26f_0_16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1" name="Google Shape;181;g25a475fb26f_0_167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9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8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28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6" name="Google Shape;76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9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0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30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/>
          <p:nvPr/>
        </p:nvSpPr>
        <p:spPr>
          <a:xfrm>
            <a:off x="0" y="6453729"/>
            <a:ext cx="12192000" cy="404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7"/>
              <a:buFont typeface="Calibri"/>
              <a:buNone/>
            </a:pPr>
            <a:r>
              <a:t/>
            </a:r>
            <a:endParaRPr b="0" i="0" sz="1867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20"/>
          <p:cNvSpPr/>
          <p:nvPr/>
        </p:nvSpPr>
        <p:spPr>
          <a:xfrm>
            <a:off x="0" y="0"/>
            <a:ext cx="12192000" cy="950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67"/>
              <a:buFont typeface="Calibri"/>
              <a:buNone/>
            </a:pPr>
            <a:r>
              <a:t/>
            </a:r>
            <a:endParaRPr b="0" i="0" sz="1867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0"/>
          <p:cNvSpPr txBox="1"/>
          <p:nvPr>
            <p:ph type="title"/>
          </p:nvPr>
        </p:nvSpPr>
        <p:spPr>
          <a:xfrm>
            <a:off x="415600" y="1066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5ADB"/>
              </a:buClr>
              <a:buSzPts val="2800"/>
              <a:buFont typeface="Roboto"/>
              <a:buNone/>
              <a:defRPr b="1">
                <a:solidFill>
                  <a:srgbClr val="0C5ADB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" name="Google Shape;25;p20"/>
          <p:cNvSpPr txBox="1"/>
          <p:nvPr>
            <p:ph idx="1" type="body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6" name="Google Shape;26;p20"/>
          <p:cNvSpPr txBox="1"/>
          <p:nvPr>
            <p:ph idx="12" type="sldNum"/>
          </p:nvPr>
        </p:nvSpPr>
        <p:spPr>
          <a:xfrm>
            <a:off x="11296599" y="6453728"/>
            <a:ext cx="731600" cy="40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5ADB"/>
              </a:buClr>
              <a:buSzPts val="1081"/>
              <a:buFont typeface="Arial"/>
              <a:buNone/>
              <a:defRPr b="0" i="0" sz="1333" u="none" cap="none" strike="noStrike">
                <a:solidFill>
                  <a:srgbClr val="0C5ADB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5ADB"/>
              </a:buClr>
              <a:buSzPts val="1081"/>
              <a:buFont typeface="Arial"/>
              <a:buNone/>
              <a:defRPr b="0" i="0" sz="1333" u="none" cap="none" strike="noStrike">
                <a:solidFill>
                  <a:srgbClr val="0C5ADB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5ADB"/>
              </a:buClr>
              <a:buSzPts val="1081"/>
              <a:buFont typeface="Arial"/>
              <a:buNone/>
              <a:defRPr b="0" i="0" sz="1333" u="none" cap="none" strike="noStrike">
                <a:solidFill>
                  <a:srgbClr val="0C5ADB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5ADB"/>
              </a:buClr>
              <a:buSzPts val="1081"/>
              <a:buFont typeface="Arial"/>
              <a:buNone/>
              <a:defRPr b="0" i="0" sz="1333" u="none" cap="none" strike="noStrike">
                <a:solidFill>
                  <a:srgbClr val="0C5ADB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5ADB"/>
              </a:buClr>
              <a:buSzPts val="1081"/>
              <a:buFont typeface="Arial"/>
              <a:buNone/>
              <a:defRPr b="0" i="0" sz="1333" u="none" cap="none" strike="noStrike">
                <a:solidFill>
                  <a:srgbClr val="0C5ADB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5ADB"/>
              </a:buClr>
              <a:buSzPts val="1081"/>
              <a:buFont typeface="Arial"/>
              <a:buNone/>
              <a:defRPr b="0" i="0" sz="1333" u="none" cap="none" strike="noStrike">
                <a:solidFill>
                  <a:srgbClr val="0C5ADB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5ADB"/>
              </a:buClr>
              <a:buSzPts val="1081"/>
              <a:buFont typeface="Arial"/>
              <a:buNone/>
              <a:defRPr b="0" i="0" sz="1333" u="none" cap="none" strike="noStrike">
                <a:solidFill>
                  <a:srgbClr val="0C5ADB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5ADB"/>
              </a:buClr>
              <a:buSzPts val="1081"/>
              <a:buFont typeface="Arial"/>
              <a:buNone/>
              <a:defRPr b="0" i="0" sz="1333" u="none" cap="none" strike="noStrike">
                <a:solidFill>
                  <a:srgbClr val="0C5ADB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5ADB"/>
              </a:buClr>
              <a:buSzPts val="1081"/>
              <a:buFont typeface="Arial"/>
              <a:buNone/>
              <a:defRPr b="0" i="0" sz="1333" u="none" cap="none" strike="noStrike">
                <a:solidFill>
                  <a:srgbClr val="0C5ADB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20"/>
          <p:cNvSpPr txBox="1"/>
          <p:nvPr/>
        </p:nvSpPr>
        <p:spPr>
          <a:xfrm>
            <a:off x="415600" y="6453335"/>
            <a:ext cx="3650800" cy="4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900" spcFirstLastPara="1" rIns="121900" wrap="square" tIns="609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5ADB"/>
              </a:buClr>
              <a:buSzPts val="1467"/>
              <a:buFont typeface="Arial"/>
              <a:buNone/>
            </a:pPr>
            <a:r>
              <a:rPr b="0" i="0" lang="en-US" sz="1467" u="none" cap="none" strike="noStrike">
                <a:solidFill>
                  <a:srgbClr val="0C5ADB"/>
                </a:solidFill>
                <a:latin typeface="Arial"/>
                <a:ea typeface="Arial"/>
                <a:cs typeface="Arial"/>
                <a:sym typeface="Arial"/>
              </a:rPr>
              <a:t>Flashbots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2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1" name="Google Shape;31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23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4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4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24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24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24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8" name="Google Shape;68;p2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2.png"/><Relationship Id="rId6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pdaian.com/blog/mev-wat-do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"/>
          <p:cNvSpPr txBox="1"/>
          <p:nvPr/>
        </p:nvSpPr>
        <p:spPr>
          <a:xfrm>
            <a:off x="306300" y="2274584"/>
            <a:ext cx="8198100" cy="16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66"/>
              <a:buFont typeface="Arial"/>
              <a:buNone/>
            </a:pPr>
            <a:r>
              <a:rPr b="1" i="0" lang="en-US" sz="3866" u="none" cap="none" strike="noStrike">
                <a:solidFill>
                  <a:srgbClr val="0C5ADB"/>
                </a:solidFill>
                <a:latin typeface="Roboto"/>
                <a:ea typeface="Roboto"/>
                <a:cs typeface="Roboto"/>
                <a:sym typeface="Roboto"/>
              </a:rPr>
              <a:t>Searching for universality</a:t>
            </a:r>
            <a:endParaRPr b="1" i="0" sz="3866" u="none" cap="none" strike="noStrike">
              <a:solidFill>
                <a:srgbClr val="0C5A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1" lang="en-US" sz="3200" u="none" cap="none" strike="noStrike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Robert Miller</a:t>
            </a:r>
            <a:endParaRPr b="0" i="1" sz="32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1" lang="en-US" sz="3200" u="none" cap="none" strike="noStrike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Steward @ Flashbots</a:t>
            </a:r>
            <a:endParaRPr b="1" i="1" sz="40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6" name="Google Shape;9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04399" y="1359856"/>
            <a:ext cx="3489685" cy="3604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5a475fb26f_0_1445"/>
          <p:cNvSpPr/>
          <p:nvPr/>
        </p:nvSpPr>
        <p:spPr>
          <a:xfrm>
            <a:off x="3235000" y="2221150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Wallet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" name="Google Shape;194;g25a475fb26f_0_1445"/>
          <p:cNvSpPr/>
          <p:nvPr/>
        </p:nvSpPr>
        <p:spPr>
          <a:xfrm>
            <a:off x="5679150" y="2221150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Searcher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" name="Google Shape;195;g25a475fb26f_0_1445"/>
          <p:cNvSpPr/>
          <p:nvPr/>
        </p:nvSpPr>
        <p:spPr>
          <a:xfrm>
            <a:off x="8085200" y="2210875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Builder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" name="Google Shape;196;g25a475fb26f_0_1445"/>
          <p:cNvSpPr/>
          <p:nvPr/>
        </p:nvSpPr>
        <p:spPr>
          <a:xfrm>
            <a:off x="10491250" y="2221150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Validator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g25a475fb26f_0_1445"/>
          <p:cNvSpPr/>
          <p:nvPr/>
        </p:nvSpPr>
        <p:spPr>
          <a:xfrm>
            <a:off x="799800" y="2254888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Google Shape;198;g25a475fb26f_0_1445"/>
          <p:cNvSpPr/>
          <p:nvPr/>
        </p:nvSpPr>
        <p:spPr>
          <a:xfrm>
            <a:off x="3082600" y="2068750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Wallet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" name="Google Shape;199;g25a475fb26f_0_1445"/>
          <p:cNvSpPr/>
          <p:nvPr/>
        </p:nvSpPr>
        <p:spPr>
          <a:xfrm>
            <a:off x="5526750" y="2068750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Searcher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0" name="Google Shape;200;g25a475fb26f_0_1445"/>
          <p:cNvSpPr/>
          <p:nvPr/>
        </p:nvSpPr>
        <p:spPr>
          <a:xfrm>
            <a:off x="7932800" y="2058475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Builder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g25a475fb26f_0_1445"/>
          <p:cNvSpPr/>
          <p:nvPr/>
        </p:nvSpPr>
        <p:spPr>
          <a:xfrm>
            <a:off x="10338850" y="2068750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Validator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" name="Google Shape;202;g25a475fb26f_0_1445"/>
          <p:cNvSpPr/>
          <p:nvPr/>
        </p:nvSpPr>
        <p:spPr>
          <a:xfrm>
            <a:off x="647400" y="2102488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" name="Google Shape;203;g25a475fb26f_0_1445"/>
          <p:cNvSpPr txBox="1"/>
          <p:nvPr>
            <p:ph type="title"/>
          </p:nvPr>
        </p:nvSpPr>
        <p:spPr>
          <a:xfrm>
            <a:off x="415600" y="1066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0707"/>
              <a:buNone/>
            </a:pPr>
            <a:r>
              <a:rPr lang="en-US"/>
              <a:t>Moving closer to Utopia</a:t>
            </a:r>
            <a:endParaRPr/>
          </a:p>
        </p:txBody>
      </p:sp>
      <p:sp>
        <p:nvSpPr>
          <p:cNvPr id="204" name="Google Shape;204;g25a475fb26f_0_1445"/>
          <p:cNvSpPr/>
          <p:nvPr/>
        </p:nvSpPr>
        <p:spPr>
          <a:xfrm>
            <a:off x="2930200" y="1916350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Wallet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" name="Google Shape;205;g25a475fb26f_0_1445"/>
          <p:cNvSpPr/>
          <p:nvPr/>
        </p:nvSpPr>
        <p:spPr>
          <a:xfrm>
            <a:off x="5374350" y="1916350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Searcher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6" name="Google Shape;206;g25a475fb26f_0_1445"/>
          <p:cNvSpPr/>
          <p:nvPr/>
        </p:nvSpPr>
        <p:spPr>
          <a:xfrm>
            <a:off x="7780400" y="1906075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Builder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g25a475fb26f_0_1445"/>
          <p:cNvSpPr/>
          <p:nvPr/>
        </p:nvSpPr>
        <p:spPr>
          <a:xfrm>
            <a:off x="10186450" y="1916350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Validator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g25a475fb26f_0_1445"/>
          <p:cNvSpPr txBox="1"/>
          <p:nvPr/>
        </p:nvSpPr>
        <p:spPr>
          <a:xfrm>
            <a:off x="8952250" y="3670900"/>
            <a:ext cx="11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Block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g25a475fb26f_0_1445"/>
          <p:cNvSpPr txBox="1"/>
          <p:nvPr/>
        </p:nvSpPr>
        <p:spPr>
          <a:xfrm>
            <a:off x="6679525" y="3710975"/>
            <a:ext cx="11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Bundle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" name="Google Shape;210;g25a475fb26f_0_1445"/>
          <p:cNvSpPr txBox="1"/>
          <p:nvPr/>
        </p:nvSpPr>
        <p:spPr>
          <a:xfrm>
            <a:off x="4058875" y="3671585"/>
            <a:ext cx="125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Transaction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" name="Google Shape;211;g25a475fb26f_0_1445"/>
          <p:cNvSpPr txBox="1"/>
          <p:nvPr/>
        </p:nvSpPr>
        <p:spPr>
          <a:xfrm>
            <a:off x="9104625" y="2262775"/>
            <a:ext cx="11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0C5ADB"/>
                </a:solidFill>
                <a:latin typeface="Roboto"/>
                <a:ea typeface="Roboto"/>
                <a:cs typeface="Roboto"/>
                <a:sym typeface="Roboto"/>
              </a:rPr>
              <a:t>mev-boost</a:t>
            </a:r>
            <a:endParaRPr b="1" i="0" sz="1400" u="none" cap="none" strike="noStrike">
              <a:solidFill>
                <a:srgbClr val="0C5AD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12" name="Google Shape;212;g25a475fb26f_0_1445"/>
          <p:cNvCxnSpPr>
            <a:stCxn id="204" idx="2"/>
            <a:endCxn id="205" idx="2"/>
          </p:cNvCxnSpPr>
          <p:nvPr/>
        </p:nvCxnSpPr>
        <p:spPr>
          <a:xfrm flipH="1" rot="-5400000">
            <a:off x="4685200" y="1808200"/>
            <a:ext cx="600" cy="2444100"/>
          </a:xfrm>
          <a:prstGeom prst="curvedConnector3">
            <a:avLst>
              <a:gd fmla="val 109604167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13" name="Google Shape;213;g25a475fb26f_0_1445"/>
          <p:cNvCxnSpPr>
            <a:stCxn id="205" idx="2"/>
            <a:endCxn id="206" idx="2"/>
          </p:cNvCxnSpPr>
          <p:nvPr/>
        </p:nvCxnSpPr>
        <p:spPr>
          <a:xfrm rot="-5400000">
            <a:off x="7105500" y="1821850"/>
            <a:ext cx="10200" cy="2406000"/>
          </a:xfrm>
          <a:prstGeom prst="curvedConnector3">
            <a:avLst>
              <a:gd fmla="val -6447304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14" name="Google Shape;214;g25a475fb26f_0_1445"/>
          <p:cNvCxnSpPr>
            <a:stCxn id="206" idx="2"/>
            <a:endCxn id="207" idx="2"/>
          </p:cNvCxnSpPr>
          <p:nvPr/>
        </p:nvCxnSpPr>
        <p:spPr>
          <a:xfrm flipH="1" rot="-5400000">
            <a:off x="9511550" y="1821775"/>
            <a:ext cx="10200" cy="2406000"/>
          </a:xfrm>
          <a:prstGeom prst="curvedConnector3">
            <a:avLst>
              <a:gd fmla="val 6013725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15" name="Google Shape;215;g25a475fb26f_0_1445"/>
          <p:cNvCxnSpPr>
            <a:stCxn id="205" idx="0"/>
            <a:endCxn id="204" idx="0"/>
          </p:cNvCxnSpPr>
          <p:nvPr/>
        </p:nvCxnSpPr>
        <p:spPr>
          <a:xfrm rot="5400000">
            <a:off x="4685250" y="694600"/>
            <a:ext cx="600" cy="2444100"/>
          </a:xfrm>
          <a:prstGeom prst="curvedConnector3">
            <a:avLst>
              <a:gd fmla="val -78495833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16" name="Google Shape;216;g25a475fb26f_0_1445"/>
          <p:cNvCxnSpPr>
            <a:stCxn id="206" idx="0"/>
            <a:endCxn id="205" idx="0"/>
          </p:cNvCxnSpPr>
          <p:nvPr/>
        </p:nvCxnSpPr>
        <p:spPr>
          <a:xfrm rot="5400000">
            <a:off x="7105550" y="708175"/>
            <a:ext cx="10200" cy="2406000"/>
          </a:xfrm>
          <a:prstGeom prst="curvedConnector3">
            <a:avLst>
              <a:gd fmla="val -4135049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17" name="Google Shape;217;g25a475fb26f_0_1445"/>
          <p:cNvCxnSpPr>
            <a:stCxn id="207" idx="0"/>
            <a:endCxn id="206" idx="0"/>
          </p:cNvCxnSpPr>
          <p:nvPr/>
        </p:nvCxnSpPr>
        <p:spPr>
          <a:xfrm flipH="1" rot="5400000">
            <a:off x="9511600" y="708250"/>
            <a:ext cx="10200" cy="2406000"/>
          </a:xfrm>
          <a:prstGeom prst="curvedConnector3">
            <a:avLst>
              <a:gd fmla="val 4541176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18" name="Google Shape;218;g25a475fb26f_0_1445"/>
          <p:cNvSpPr txBox="1"/>
          <p:nvPr/>
        </p:nvSpPr>
        <p:spPr>
          <a:xfrm>
            <a:off x="4121050" y="997700"/>
            <a:ext cx="11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$$$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9" name="Google Shape;219;g25a475fb26f_0_1445"/>
          <p:cNvSpPr txBox="1"/>
          <p:nvPr/>
        </p:nvSpPr>
        <p:spPr>
          <a:xfrm>
            <a:off x="6679525" y="997688"/>
            <a:ext cx="11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$$$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" name="Google Shape;220;g25a475fb26f_0_1445"/>
          <p:cNvSpPr txBox="1"/>
          <p:nvPr/>
        </p:nvSpPr>
        <p:spPr>
          <a:xfrm>
            <a:off x="8952250" y="997688"/>
            <a:ext cx="11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$$$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1" name="Google Shape;221;g25a475fb26f_0_1445"/>
          <p:cNvSpPr/>
          <p:nvPr/>
        </p:nvSpPr>
        <p:spPr>
          <a:xfrm>
            <a:off x="495000" y="1950088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2" name="Google Shape;222;g25a475fb26f_0_1445"/>
          <p:cNvSpPr txBox="1"/>
          <p:nvPr/>
        </p:nvSpPr>
        <p:spPr>
          <a:xfrm>
            <a:off x="1681350" y="3670900"/>
            <a:ext cx="11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Intent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23" name="Google Shape;223;g25a475fb26f_0_1445"/>
          <p:cNvCxnSpPr>
            <a:stCxn id="221" idx="2"/>
            <a:endCxn id="204" idx="2"/>
          </p:cNvCxnSpPr>
          <p:nvPr/>
        </p:nvCxnSpPr>
        <p:spPr>
          <a:xfrm rot="-5400000">
            <a:off x="2229000" y="1829338"/>
            <a:ext cx="33600" cy="2435100"/>
          </a:xfrm>
          <a:prstGeom prst="curvedConnector3">
            <a:avLst>
              <a:gd fmla="val -1926302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24" name="Google Shape;224;g25a475fb26f_0_1445"/>
          <p:cNvSpPr txBox="1"/>
          <p:nvPr/>
        </p:nvSpPr>
        <p:spPr>
          <a:xfrm>
            <a:off x="1681450" y="997688"/>
            <a:ext cx="11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$$$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25" name="Google Shape;225;g25a475fb26f_0_1445"/>
          <p:cNvCxnSpPr>
            <a:stCxn id="204" idx="0"/>
            <a:endCxn id="221" idx="0"/>
          </p:cNvCxnSpPr>
          <p:nvPr/>
        </p:nvCxnSpPr>
        <p:spPr>
          <a:xfrm rot="5400000">
            <a:off x="2229100" y="715600"/>
            <a:ext cx="33600" cy="2435100"/>
          </a:xfrm>
          <a:prstGeom prst="curvedConnector3">
            <a:avLst>
              <a:gd fmla="val -1355432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26" name="Google Shape;226;g25a475fb26f_0_1445"/>
          <p:cNvSpPr txBox="1"/>
          <p:nvPr/>
        </p:nvSpPr>
        <p:spPr>
          <a:xfrm>
            <a:off x="4273475" y="2278852"/>
            <a:ext cx="11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0C5ADB"/>
                </a:solidFill>
                <a:latin typeface="Roboto"/>
                <a:ea typeface="Roboto"/>
                <a:cs typeface="Roboto"/>
                <a:sym typeface="Roboto"/>
              </a:rPr>
              <a:t>mev-share</a:t>
            </a:r>
            <a:endParaRPr b="1" i="0" sz="1400" u="none" cap="none" strike="noStrike">
              <a:solidFill>
                <a:srgbClr val="0C5AD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7" name="Google Shape;227;g25a475fb26f_0_1445"/>
          <p:cNvSpPr txBox="1"/>
          <p:nvPr/>
        </p:nvSpPr>
        <p:spPr>
          <a:xfrm>
            <a:off x="568000" y="4239343"/>
            <a:ext cx="11360700" cy="21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lang="en-US" sz="2400">
                <a:latin typeface="Roboto"/>
                <a:ea typeface="Roboto"/>
                <a:cs typeface="Roboto"/>
                <a:sym typeface="Roboto"/>
              </a:rPr>
              <a:t>Protocols like mev-share and mev-boost enable collaboration among otherwise untrusted parties, preventing the supply chain from collapsing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lang="en-US" sz="2400">
                <a:latin typeface="Roboto"/>
                <a:ea typeface="Roboto"/>
                <a:cs typeface="Roboto"/>
                <a:sym typeface="Roboto"/>
              </a:rPr>
              <a:t>How?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</a:pPr>
            <a:r>
              <a:rPr lang="en-US" sz="2400">
                <a:latin typeface="Roboto"/>
                <a:ea typeface="Roboto"/>
                <a:cs typeface="Roboto"/>
                <a:sym typeface="Roboto"/>
              </a:rPr>
              <a:t>Privacy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○"/>
            </a:pPr>
            <a:r>
              <a:rPr lang="en-US" sz="2400">
                <a:latin typeface="Roboto"/>
                <a:ea typeface="Roboto"/>
                <a:cs typeface="Roboto"/>
                <a:sym typeface="Roboto"/>
              </a:rPr>
              <a:t>Commitments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5a475fb26f_0_1490"/>
          <p:cNvSpPr txBox="1"/>
          <p:nvPr>
            <p:ph type="title"/>
          </p:nvPr>
        </p:nvSpPr>
        <p:spPr>
          <a:xfrm>
            <a:off x="415600" y="106667"/>
            <a:ext cx="113607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Privacy and commitments</a:t>
            </a:r>
            <a:endParaRPr/>
          </a:p>
        </p:txBody>
      </p:sp>
      <p:graphicFrame>
        <p:nvGraphicFramePr>
          <p:cNvPr id="234" name="Google Shape;234;g25a475fb26f_0_1490"/>
          <p:cNvGraphicFramePr/>
          <p:nvPr/>
        </p:nvGraphicFramePr>
        <p:xfrm>
          <a:off x="415600" y="1257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{AD2B460D-23B4-444A-80F3-2985994A02A5}</a:tableStyleId>
              </a:tblPr>
              <a:tblGrid>
                <a:gridCol w="1688975"/>
                <a:gridCol w="1727300"/>
                <a:gridCol w="3713550"/>
                <a:gridCol w="4230875"/>
              </a:tblGrid>
              <a:tr h="693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9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900">
                          <a:solidFill>
                            <a:srgbClr val="0C5ADB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Collaboration between</a:t>
                      </a:r>
                      <a:endParaRPr b="1" sz="1900">
                        <a:solidFill>
                          <a:srgbClr val="0C5ADB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900">
                          <a:solidFill>
                            <a:srgbClr val="0C5ADB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Privacy</a:t>
                      </a:r>
                      <a:endParaRPr b="1" sz="1900">
                        <a:solidFill>
                          <a:srgbClr val="0C5ADB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900">
                          <a:solidFill>
                            <a:srgbClr val="0C5ADB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Commitments</a:t>
                      </a:r>
                      <a:endParaRPr b="1" sz="1900">
                        <a:solidFill>
                          <a:srgbClr val="0C5ADB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1338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900">
                          <a:solidFill>
                            <a:srgbClr val="0C5ADB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mev-boost</a:t>
                      </a:r>
                      <a:endParaRPr b="1" sz="1900">
                        <a:solidFill>
                          <a:srgbClr val="0C5ADB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Builders and validators</a:t>
                      </a:r>
                      <a:endParaRPr sz="19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r>
                        <a:rPr lang="en-US" sz="1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lock bodies hidden from validators to prevent MEV stealing</a:t>
                      </a:r>
                      <a:endParaRPr sz="19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9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492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900"/>
                        <a:buFont typeface="Roboto"/>
                        <a:buChar char="●"/>
                      </a:pPr>
                      <a:r>
                        <a:rPr lang="en-US" sz="1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</a:t>
                      </a:r>
                      <a:r>
                        <a:rPr lang="en-US" sz="1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uilders commit via sending blocks to relays</a:t>
                      </a:r>
                      <a:endParaRPr sz="19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492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900"/>
                        <a:buFont typeface="Roboto"/>
                        <a:buChar char="●"/>
                      </a:pPr>
                      <a:r>
                        <a:rPr lang="en-US" sz="1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Proposers commit by signing block headers</a:t>
                      </a:r>
                      <a:endParaRPr sz="19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1513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900">
                          <a:solidFill>
                            <a:srgbClr val="0C5ADB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mev-share</a:t>
                      </a:r>
                      <a:endParaRPr b="1" sz="1900">
                        <a:solidFill>
                          <a:srgbClr val="0C5ADB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Users and searchers</a:t>
                      </a:r>
                      <a:endParaRPr sz="19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Selective data sharing on users’ txs to prevent frontrunning but allow optimization</a:t>
                      </a:r>
                      <a:endParaRPr sz="19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492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900"/>
                        <a:buFont typeface="Roboto"/>
                        <a:buChar char="●"/>
                      </a:pPr>
                      <a:r>
                        <a:rPr lang="en-US" sz="1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</a:t>
                      </a:r>
                      <a:r>
                        <a:rPr lang="en-US" sz="1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earchers commit by sending optimistic backruns </a:t>
                      </a:r>
                      <a:endParaRPr sz="19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-3492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900"/>
                        <a:buFont typeface="Roboto"/>
                        <a:buChar char="●"/>
                      </a:pPr>
                      <a:r>
                        <a:rPr lang="en-US" sz="19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Builders commit to refund users</a:t>
                      </a:r>
                      <a:endParaRPr sz="19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35" name="Google Shape;235;g25a475fb26f_0_1490"/>
          <p:cNvSpPr txBox="1"/>
          <p:nvPr>
            <p:ph idx="1" type="body"/>
          </p:nvPr>
        </p:nvSpPr>
        <p:spPr>
          <a:xfrm>
            <a:off x="415600" y="5441550"/>
            <a:ext cx="113607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400"/>
              <a:t>Both rely on an intermediary for privacy and commitment devices</a:t>
            </a:r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5a475fb26f_0_1717"/>
          <p:cNvSpPr txBox="1"/>
          <p:nvPr>
            <p:ph type="title"/>
          </p:nvPr>
        </p:nvSpPr>
        <p:spPr>
          <a:xfrm>
            <a:off x="415600" y="106667"/>
            <a:ext cx="113607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There are many new mechanism out there </a:t>
            </a:r>
            <a:endParaRPr/>
          </a:p>
        </p:txBody>
      </p:sp>
      <p:pic>
        <p:nvPicPr>
          <p:cNvPr id="242" name="Google Shape;242;g25a475fb26f_0_17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4999" y="1076075"/>
            <a:ext cx="3888324" cy="337704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43" name="Google Shape;243;g25a475fb26f_0_17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4201" y="2088975"/>
            <a:ext cx="3221675" cy="37300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44" name="Google Shape;244;g25a475fb26f_0_17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17868" y="4000950"/>
            <a:ext cx="4927199" cy="159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g25a475fb26f_0_1717"/>
          <p:cNvSpPr txBox="1"/>
          <p:nvPr>
            <p:ph idx="1" type="body"/>
          </p:nvPr>
        </p:nvSpPr>
        <p:spPr>
          <a:xfrm>
            <a:off x="323875" y="1501926"/>
            <a:ext cx="5790300" cy="44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400"/>
              <a:t>Many new mechanisms have popped up in the MEV market</a:t>
            </a:r>
            <a:endParaRPr sz="2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400"/>
              <a:t>All rely in some way on the core primitives of privacy and commitments</a:t>
            </a:r>
            <a:endParaRPr sz="2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400"/>
              <a:t>Bootstraping the trust needed to gain adoption is very difficult </a:t>
            </a:r>
            <a:endParaRPr sz="2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2400"/>
              <a:t>Policing these is very difficult</a:t>
            </a:r>
            <a:endParaRPr sz="2400"/>
          </a:p>
        </p:txBody>
      </p:sp>
      <p:pic>
        <p:nvPicPr>
          <p:cNvPr id="246" name="Google Shape;246;g25a475fb26f_0_17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189746" y="5045224"/>
            <a:ext cx="2571601" cy="18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5a475fb26f_0_1546"/>
          <p:cNvSpPr txBox="1"/>
          <p:nvPr>
            <p:ph type="title"/>
          </p:nvPr>
        </p:nvSpPr>
        <p:spPr>
          <a:xfrm>
            <a:off x="415600" y="1066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80619"/>
              <a:buNone/>
            </a:pPr>
            <a:r>
              <a:rPr lang="en-US" sz="3859"/>
              <a:t>Towards a unified MEV supply chain infrastructure</a:t>
            </a:r>
            <a:endParaRPr/>
          </a:p>
        </p:txBody>
      </p:sp>
      <p:sp>
        <p:nvSpPr>
          <p:cNvPr id="253" name="Google Shape;253;g25a475fb26f_0_1546"/>
          <p:cNvSpPr txBox="1"/>
          <p:nvPr>
            <p:ph idx="1" type="body"/>
          </p:nvPr>
        </p:nvSpPr>
        <p:spPr>
          <a:xfrm>
            <a:off x="415600" y="1536626"/>
            <a:ext cx="11360700" cy="37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Cooperation in the MEV supply chain breaks down without trust and privacy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We can use privacy and commitments to remove the need for trust between parties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Bootstraping trust in the credibility of your mechanism is a key challenge for new entrants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5a475fb26f_0_1634"/>
          <p:cNvSpPr txBox="1"/>
          <p:nvPr>
            <p:ph type="title"/>
          </p:nvPr>
        </p:nvSpPr>
        <p:spPr>
          <a:xfrm>
            <a:off x="415600" y="106667"/>
            <a:ext cx="113607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SUAVE</a:t>
            </a:r>
            <a:endParaRPr/>
          </a:p>
        </p:txBody>
      </p:sp>
      <p:sp>
        <p:nvSpPr>
          <p:cNvPr id="260" name="Google Shape;260;g25a475fb26f_0_1634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-US">
                <a:solidFill>
                  <a:srgbClr val="0C5ADB"/>
                </a:solidFill>
              </a:rPr>
              <a:t>SUAVE</a:t>
            </a:r>
            <a:r>
              <a:rPr lang="en-US"/>
              <a:t>: a decentralized platform for MEV applications that provides credible privacy and commitments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Developers can use SUAVE to program MEV applications as smart contracts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SUAVE uses the </a:t>
            </a:r>
            <a:r>
              <a:rPr b="1" lang="en-US">
                <a:solidFill>
                  <a:srgbClr val="0C5ADB"/>
                </a:solidFill>
              </a:rPr>
              <a:t>MEVM</a:t>
            </a:r>
            <a:r>
              <a:rPr lang="en-US"/>
              <a:t>, a modified EVM, to expose new MEV precompiles for privacy and other MEV use case needs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5a475fb26f_0_1730"/>
          <p:cNvSpPr txBox="1"/>
          <p:nvPr>
            <p:ph type="title"/>
          </p:nvPr>
        </p:nvSpPr>
        <p:spPr>
          <a:xfrm>
            <a:off x="415600" y="106667"/>
            <a:ext cx="113607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SUAVE architecture with the MEVM</a:t>
            </a:r>
            <a:endParaRPr/>
          </a:p>
        </p:txBody>
      </p:sp>
      <p:pic>
        <p:nvPicPr>
          <p:cNvPr id="267" name="Google Shape;267;g25a475fb26f_0_17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50" y="1002192"/>
            <a:ext cx="11887199" cy="51909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5a475fb26f_0_1941"/>
          <p:cNvSpPr txBox="1"/>
          <p:nvPr>
            <p:ph type="title"/>
          </p:nvPr>
        </p:nvSpPr>
        <p:spPr>
          <a:xfrm>
            <a:off x="415600" y="106667"/>
            <a:ext cx="113607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Execution nodes</a:t>
            </a:r>
            <a:endParaRPr/>
          </a:p>
        </p:txBody>
      </p:sp>
      <p:pic>
        <p:nvPicPr>
          <p:cNvPr id="274" name="Google Shape;274;g25a475fb26f_0_1941"/>
          <p:cNvPicPr preferRelativeResize="0"/>
          <p:nvPr/>
        </p:nvPicPr>
        <p:blipFill rotWithShape="1">
          <a:blip r:embed="rId3">
            <a:alphaModFix/>
          </a:blip>
          <a:srcRect b="0" l="4543" r="0" t="3325"/>
          <a:stretch/>
        </p:blipFill>
        <p:spPr>
          <a:xfrm>
            <a:off x="104575" y="1210225"/>
            <a:ext cx="7558451" cy="499097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g25a475fb26f_0_1941"/>
          <p:cNvSpPr txBox="1"/>
          <p:nvPr>
            <p:ph idx="1" type="body"/>
          </p:nvPr>
        </p:nvSpPr>
        <p:spPr>
          <a:xfrm>
            <a:off x="7663025" y="1346375"/>
            <a:ext cx="4429200" cy="36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C5ADB"/>
              </a:buClr>
              <a:buSzPts val="1750"/>
              <a:buChar char="●"/>
            </a:pPr>
            <a:r>
              <a:rPr lang="en-US" sz="1750">
                <a:solidFill>
                  <a:srgbClr val="0C5ADB"/>
                </a:solidFill>
              </a:rPr>
              <a:t>Smart contracts define off-chain execution that is performed inside execution nodes</a:t>
            </a:r>
            <a:endParaRPr sz="1750">
              <a:solidFill>
                <a:srgbClr val="0C5ADB"/>
              </a:solidFill>
            </a:endParaRPr>
          </a:p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C5ADB"/>
              </a:buClr>
              <a:buSzPts val="1750"/>
              <a:buChar char="●"/>
            </a:pPr>
            <a:r>
              <a:rPr lang="en-US" sz="1750">
                <a:solidFill>
                  <a:srgbClr val="0C5ADB"/>
                </a:solidFill>
              </a:rPr>
              <a:t>Execution nodes have access to private data</a:t>
            </a:r>
            <a:endParaRPr sz="1750">
              <a:solidFill>
                <a:srgbClr val="0C5ADB"/>
              </a:solidFill>
            </a:endParaRPr>
          </a:p>
          <a:p>
            <a:pPr indent="-3397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C5ADB"/>
              </a:buClr>
              <a:buSzPts val="1750"/>
              <a:buChar char="●"/>
            </a:pPr>
            <a:r>
              <a:rPr lang="en-US" sz="1750">
                <a:solidFill>
                  <a:srgbClr val="0C5ADB"/>
                </a:solidFill>
              </a:rPr>
              <a:t>Execution nodes run inside of trusted execution environments to provide privacy and credibility to compute</a:t>
            </a:r>
            <a:endParaRPr sz="1750">
              <a:solidFill>
                <a:srgbClr val="0C5AD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5a475fb26f_0_1818"/>
          <p:cNvSpPr txBox="1"/>
          <p:nvPr>
            <p:ph type="title"/>
          </p:nvPr>
        </p:nvSpPr>
        <p:spPr>
          <a:xfrm>
            <a:off x="415600" y="106667"/>
            <a:ext cx="113607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3659"/>
              <a:t>Example MEVM Contract</a:t>
            </a:r>
            <a:endParaRPr sz="3659"/>
          </a:p>
        </p:txBody>
      </p:sp>
      <p:pic>
        <p:nvPicPr>
          <p:cNvPr id="282" name="Google Shape;282;g25a475fb26f_0_1818"/>
          <p:cNvPicPr preferRelativeResize="0"/>
          <p:nvPr/>
        </p:nvPicPr>
        <p:blipFill rotWithShape="1">
          <a:blip r:embed="rId3">
            <a:alphaModFix/>
          </a:blip>
          <a:srcRect b="0" l="0" r="0" t="35186"/>
          <a:stretch/>
        </p:blipFill>
        <p:spPr>
          <a:xfrm>
            <a:off x="415600" y="1029450"/>
            <a:ext cx="7414400" cy="546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5a475fb26f_0_1824"/>
          <p:cNvSpPr txBox="1"/>
          <p:nvPr>
            <p:ph type="title"/>
          </p:nvPr>
        </p:nvSpPr>
        <p:spPr>
          <a:xfrm>
            <a:off x="415600" y="106667"/>
            <a:ext cx="113607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Other potential MEVM contracts</a:t>
            </a:r>
            <a:endParaRPr/>
          </a:p>
        </p:txBody>
      </p:sp>
      <p:sp>
        <p:nvSpPr>
          <p:cNvPr id="289" name="Google Shape;289;g25a475fb26f_0_1824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New building algorithms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New types of DEXes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Pre-confirmations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UniswapX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CoWSwap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MEV-Share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Distributed building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Composing the above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… etc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5a475fb26f_0_1830"/>
          <p:cNvSpPr txBox="1"/>
          <p:nvPr>
            <p:ph type="title"/>
          </p:nvPr>
        </p:nvSpPr>
        <p:spPr>
          <a:xfrm>
            <a:off x="415600" y="106667"/>
            <a:ext cx="113607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SUAVE as a Market</a:t>
            </a:r>
            <a:endParaRPr/>
          </a:p>
        </p:txBody>
      </p:sp>
      <p:sp>
        <p:nvSpPr>
          <p:cNvPr id="296" name="Google Shape;296;g25a475fb26f_0_1830"/>
          <p:cNvSpPr txBox="1"/>
          <p:nvPr>
            <p:ph idx="1" type="body"/>
          </p:nvPr>
        </p:nvSpPr>
        <p:spPr>
          <a:xfrm>
            <a:off x="415600" y="1151408"/>
            <a:ext cx="113607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SUAVE is a decentralized platform for MEV applications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SUAVE will drastically lower the barrier to experimenting in the block building market and open access to orderflow in particular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MEV applications compete and compose together in an </a:t>
            </a:r>
            <a:r>
              <a:rPr b="1" lang="en-US"/>
              <a:t>open market for innovation</a:t>
            </a:r>
            <a:r>
              <a:rPr lang="en-US"/>
              <a:t>, resulting in </a:t>
            </a:r>
            <a:r>
              <a:rPr b="1" lang="en-US"/>
              <a:t>better outcomes for users and better blocks for validators</a:t>
            </a:r>
            <a:endParaRPr b="1"/>
          </a:p>
        </p:txBody>
      </p:sp>
      <p:sp>
        <p:nvSpPr>
          <p:cNvPr id="297" name="Google Shape;297;g25a475fb26f_0_1830"/>
          <p:cNvSpPr/>
          <p:nvPr/>
        </p:nvSpPr>
        <p:spPr>
          <a:xfrm>
            <a:off x="4567400" y="4797225"/>
            <a:ext cx="5979420" cy="1439208"/>
          </a:xfrm>
          <a:prstGeom prst="cloud">
            <a:avLst/>
          </a:prstGeom>
          <a:solidFill>
            <a:srgbClr val="EEEEEE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g25a475fb26f_0_1830"/>
          <p:cNvSpPr/>
          <p:nvPr/>
        </p:nvSpPr>
        <p:spPr>
          <a:xfrm>
            <a:off x="7676825" y="4323700"/>
            <a:ext cx="975300" cy="7920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Bundle merging by total profit</a:t>
            </a:r>
            <a:endParaRPr/>
          </a:p>
        </p:txBody>
      </p:sp>
      <p:sp>
        <p:nvSpPr>
          <p:cNvPr id="299" name="Google Shape;299;g25a475fb26f_0_1830"/>
          <p:cNvSpPr/>
          <p:nvPr/>
        </p:nvSpPr>
        <p:spPr>
          <a:xfrm>
            <a:off x="4994475" y="4670175"/>
            <a:ext cx="975300" cy="7920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Backrun auction</a:t>
            </a:r>
            <a:br>
              <a:rPr lang="en-US"/>
            </a:br>
            <a:r>
              <a:rPr lang="en-US"/>
              <a:t>Contracts</a:t>
            </a:r>
            <a:endParaRPr/>
          </a:p>
        </p:txBody>
      </p:sp>
      <p:sp>
        <p:nvSpPr>
          <p:cNvPr id="300" name="Google Shape;300;g25a475fb26f_0_1830"/>
          <p:cNvSpPr/>
          <p:nvPr/>
        </p:nvSpPr>
        <p:spPr>
          <a:xfrm>
            <a:off x="6488375" y="4384850"/>
            <a:ext cx="975300" cy="7920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Bundle merging by EGP</a:t>
            </a:r>
            <a:endParaRPr/>
          </a:p>
        </p:txBody>
      </p:sp>
      <p:sp>
        <p:nvSpPr>
          <p:cNvPr id="301" name="Google Shape;301;g25a475fb26f_0_1830"/>
          <p:cNvSpPr/>
          <p:nvPr/>
        </p:nvSpPr>
        <p:spPr>
          <a:xfrm>
            <a:off x="8865275" y="4588175"/>
            <a:ext cx="1185300" cy="7920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MEV-Share</a:t>
            </a:r>
            <a:br>
              <a:rPr lang="en-US"/>
            </a:br>
            <a:r>
              <a:rPr lang="en-US"/>
              <a:t>Node A</a:t>
            </a:r>
            <a:endParaRPr/>
          </a:p>
        </p:txBody>
      </p:sp>
      <p:sp>
        <p:nvSpPr>
          <p:cNvPr id="302" name="Google Shape;302;g25a475fb26f_0_1830"/>
          <p:cNvSpPr/>
          <p:nvPr/>
        </p:nvSpPr>
        <p:spPr>
          <a:xfrm>
            <a:off x="7570650" y="5596100"/>
            <a:ext cx="975300" cy="7920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PROF</a:t>
            </a:r>
            <a:endParaRPr/>
          </a:p>
        </p:txBody>
      </p:sp>
      <p:sp>
        <p:nvSpPr>
          <p:cNvPr id="303" name="Google Shape;303;g25a475fb26f_0_1830"/>
          <p:cNvSpPr/>
          <p:nvPr/>
        </p:nvSpPr>
        <p:spPr>
          <a:xfrm>
            <a:off x="6011100" y="5596100"/>
            <a:ext cx="975300" cy="792000"/>
          </a:xfrm>
          <a:prstGeom prst="rect">
            <a:avLst/>
          </a:prstGeom>
          <a:solidFill>
            <a:srgbClr val="EAD1D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New OFA</a:t>
            </a:r>
            <a:endParaRPr/>
          </a:p>
        </p:txBody>
      </p:sp>
      <p:cxnSp>
        <p:nvCxnSpPr>
          <p:cNvPr id="304" name="Google Shape;304;g25a475fb26f_0_1830"/>
          <p:cNvCxnSpPr>
            <a:stCxn id="299" idx="3"/>
            <a:endCxn id="303" idx="0"/>
          </p:cNvCxnSpPr>
          <p:nvPr/>
        </p:nvCxnSpPr>
        <p:spPr>
          <a:xfrm>
            <a:off x="5969775" y="5066175"/>
            <a:ext cx="528900" cy="529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5" name="Google Shape;305;g25a475fb26f_0_1830"/>
          <p:cNvCxnSpPr>
            <a:stCxn id="299" idx="3"/>
            <a:endCxn id="300" idx="1"/>
          </p:cNvCxnSpPr>
          <p:nvPr/>
        </p:nvCxnSpPr>
        <p:spPr>
          <a:xfrm flipH="1" rot="10800000">
            <a:off x="5969775" y="4780875"/>
            <a:ext cx="518700" cy="285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6" name="Google Shape;306;g25a475fb26f_0_1830"/>
          <p:cNvCxnSpPr>
            <a:stCxn id="303" idx="0"/>
            <a:endCxn id="299" idx="2"/>
          </p:cNvCxnSpPr>
          <p:nvPr/>
        </p:nvCxnSpPr>
        <p:spPr>
          <a:xfrm rot="10800000">
            <a:off x="5482050" y="5462300"/>
            <a:ext cx="1016700" cy="133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7" name="Google Shape;307;g25a475fb26f_0_1830"/>
          <p:cNvCxnSpPr>
            <a:endCxn id="300" idx="2"/>
          </p:cNvCxnSpPr>
          <p:nvPr/>
        </p:nvCxnSpPr>
        <p:spPr>
          <a:xfrm flipH="1" rot="10800000">
            <a:off x="6498725" y="5176850"/>
            <a:ext cx="477300" cy="440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8" name="Google Shape;308;g25a475fb26f_0_1830"/>
          <p:cNvCxnSpPr>
            <a:stCxn id="302" idx="0"/>
            <a:endCxn id="298" idx="2"/>
          </p:cNvCxnSpPr>
          <p:nvPr/>
        </p:nvCxnSpPr>
        <p:spPr>
          <a:xfrm flipH="1" rot="10800000">
            <a:off x="8058300" y="5115800"/>
            <a:ext cx="106200" cy="480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9" name="Google Shape;309;g25a475fb26f_0_1830"/>
          <p:cNvCxnSpPr>
            <a:stCxn id="302" idx="0"/>
            <a:endCxn id="301" idx="2"/>
          </p:cNvCxnSpPr>
          <p:nvPr/>
        </p:nvCxnSpPr>
        <p:spPr>
          <a:xfrm flipH="1" rot="10800000">
            <a:off x="8058300" y="5380100"/>
            <a:ext cx="1399500" cy="216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0" name="Google Shape;310;g25a475fb26f_0_1830"/>
          <p:cNvCxnSpPr>
            <a:stCxn id="301" idx="1"/>
            <a:endCxn id="298" idx="3"/>
          </p:cNvCxnSpPr>
          <p:nvPr/>
        </p:nvCxnSpPr>
        <p:spPr>
          <a:xfrm rot="10800000">
            <a:off x="8652275" y="4719575"/>
            <a:ext cx="213000" cy="2646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1" name="Google Shape;311;g25a475fb26f_0_1830"/>
          <p:cNvCxnSpPr>
            <a:stCxn id="298" idx="1"/>
            <a:endCxn id="300" idx="3"/>
          </p:cNvCxnSpPr>
          <p:nvPr/>
        </p:nvCxnSpPr>
        <p:spPr>
          <a:xfrm flipH="1">
            <a:off x="7463825" y="4719700"/>
            <a:ext cx="213000" cy="61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2" name="Google Shape;312;g25a475fb26f_0_1830"/>
          <p:cNvCxnSpPr>
            <a:stCxn id="302" idx="1"/>
            <a:endCxn id="303" idx="3"/>
          </p:cNvCxnSpPr>
          <p:nvPr/>
        </p:nvCxnSpPr>
        <p:spPr>
          <a:xfrm rot="10800000">
            <a:off x="6986550" y="5992100"/>
            <a:ext cx="58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5a475fb26f_0_1285"/>
          <p:cNvSpPr txBox="1"/>
          <p:nvPr>
            <p:ph type="title"/>
          </p:nvPr>
        </p:nvSpPr>
        <p:spPr>
          <a:xfrm>
            <a:off x="415600" y="106667"/>
            <a:ext cx="113607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3459"/>
              <a:t>Traveling back to the salon that was Flashbots in 2021…</a:t>
            </a:r>
            <a:endParaRPr sz="3459"/>
          </a:p>
        </p:txBody>
      </p:sp>
      <p:pic>
        <p:nvPicPr>
          <p:cNvPr id="103" name="Google Shape;103;g25a475fb26f_0_12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7188" y="1031625"/>
            <a:ext cx="6297525" cy="4964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5a475fb26f_0_1852"/>
          <p:cNvSpPr txBox="1"/>
          <p:nvPr>
            <p:ph type="title"/>
          </p:nvPr>
        </p:nvSpPr>
        <p:spPr>
          <a:xfrm>
            <a:off x="415600" y="106667"/>
            <a:ext cx="113607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Other domains and SUAVE</a:t>
            </a:r>
            <a:endParaRPr/>
          </a:p>
        </p:txBody>
      </p:sp>
      <p:pic>
        <p:nvPicPr>
          <p:cNvPr id="319" name="Google Shape;319;g25a475fb26f_0_18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2577"/>
            <a:ext cx="8845550" cy="5212751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g25a475fb26f_0_1852"/>
          <p:cNvSpPr txBox="1"/>
          <p:nvPr>
            <p:ph idx="1" type="body"/>
          </p:nvPr>
        </p:nvSpPr>
        <p:spPr>
          <a:xfrm>
            <a:off x="6720700" y="1351975"/>
            <a:ext cx="5055600" cy="23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To use SUAVE for ordering a domain needs: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PBS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An execution node for your domain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-US" sz="1900"/>
              <a:t>A smart contract for that domain</a:t>
            </a:r>
            <a:endParaRPr sz="19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5a475fb26f_0_2030"/>
          <p:cNvSpPr txBox="1"/>
          <p:nvPr>
            <p:ph type="title"/>
          </p:nvPr>
        </p:nvSpPr>
        <p:spPr>
          <a:xfrm>
            <a:off x="415600" y="106667"/>
            <a:ext cx="113607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ideal searcher game</a:t>
            </a:r>
            <a:endParaRPr/>
          </a:p>
        </p:txBody>
      </p:sp>
      <p:sp>
        <p:nvSpPr>
          <p:cNvPr id="327" name="Google Shape;327;g25a475fb26f_0_2030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Commitments on SUAVE can be arbitrarily complicated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These can unlock new searching strategies that address MEV and user driven use cases on non-PBS domains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Examples: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-US"/>
              <a:t>Spam</a:t>
            </a:r>
            <a:r>
              <a:rPr lang="en-US"/>
              <a:t>: “I will pay 1 ETH to anyone who calls contract 0xCALL_ME and it emits a log”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-US"/>
              <a:t>X-Domain</a:t>
            </a:r>
            <a:r>
              <a:rPr lang="en-US"/>
              <a:t>: “I will pay 1 ETH for X state on Ethereum and Y state on Arbitrum”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-US"/>
              <a:t>New Domain</a:t>
            </a:r>
            <a:r>
              <a:rPr lang="en-US"/>
              <a:t>: “I will pay 1 ETH for X state on NEW_DOMAIN”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-US"/>
              <a:t>Swap</a:t>
            </a:r>
            <a:r>
              <a:rPr lang="en-US"/>
              <a:t>: “I want to buy X asset with Y asset on Z chain”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5a475fb26f_0_2042"/>
          <p:cNvSpPr txBox="1"/>
          <p:nvPr>
            <p:ph type="title"/>
          </p:nvPr>
        </p:nvSpPr>
        <p:spPr>
          <a:xfrm>
            <a:off x="415600" y="1066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0707"/>
              <a:buNone/>
            </a:pPr>
            <a:r>
              <a:rPr lang="en-US"/>
              <a:t>tl;dr</a:t>
            </a:r>
            <a:endParaRPr/>
          </a:p>
        </p:txBody>
      </p:sp>
      <p:sp>
        <p:nvSpPr>
          <p:cNvPr id="334" name="Google Shape;334;g25a475fb26f_0_2042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/>
              <a:t>MEV exists on all domains</a:t>
            </a:r>
            <a:r>
              <a:rPr lang="en-US"/>
              <a:t> (“universality”) and should be mitigated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To do so we need </a:t>
            </a:r>
            <a:r>
              <a:rPr b="1" lang="en-US"/>
              <a:t>privacy</a:t>
            </a:r>
            <a:r>
              <a:rPr lang="en-US"/>
              <a:t> and </a:t>
            </a:r>
            <a:r>
              <a:rPr b="1" lang="en-US"/>
              <a:t>commitment devices</a:t>
            </a:r>
            <a:endParaRPr b="1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Centralized infra has sufficed thus far but we need to replace this with </a:t>
            </a:r>
            <a:r>
              <a:rPr b="1" lang="en-US"/>
              <a:t>decentralized infra for scale and robustness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Flashbots is building </a:t>
            </a:r>
            <a:r>
              <a:rPr b="1" lang="en-US">
                <a:solidFill>
                  <a:srgbClr val="0C5ADB"/>
                </a:solidFill>
              </a:rPr>
              <a:t>SUAVE</a:t>
            </a:r>
            <a:r>
              <a:rPr lang="en-US"/>
              <a:t>: a decentralized platform that provides credible privacy and commitments for MEV applications across many heterogenous domains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5a475fb26f_0_2130"/>
          <p:cNvSpPr txBox="1"/>
          <p:nvPr/>
        </p:nvSpPr>
        <p:spPr>
          <a:xfrm>
            <a:off x="522700" y="1428001"/>
            <a:ext cx="8198100" cy="44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66"/>
              <a:buFont typeface="Arial"/>
              <a:buNone/>
            </a:pPr>
            <a:r>
              <a:rPr b="1" i="0" lang="en-US" sz="5800" u="none" cap="none" strike="noStrike">
                <a:solidFill>
                  <a:srgbClr val="0C5ADB"/>
                </a:solidFill>
                <a:latin typeface="Roboto"/>
                <a:ea typeface="Roboto"/>
                <a:cs typeface="Roboto"/>
                <a:sym typeface="Roboto"/>
              </a:rPr>
              <a:t>Thank you!</a:t>
            </a:r>
            <a:endParaRPr b="1" i="0" sz="5800" u="none" cap="none" strike="noStrike">
              <a:solidFill>
                <a:srgbClr val="0C5ADB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1" lang="en-US" sz="2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Please reach out if you are a:</a:t>
            </a:r>
            <a:endParaRPr b="0" i="1" sz="28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Char char="●"/>
            </a:pPr>
            <a:r>
              <a:rPr b="0" i="1" lang="en-US" sz="2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Rollup interested in integrating</a:t>
            </a:r>
            <a:endParaRPr b="0" i="1" sz="28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Char char="●"/>
            </a:pPr>
            <a:r>
              <a:rPr b="0" i="1" lang="en-US" sz="2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Developer interested in deploying contracts</a:t>
            </a:r>
            <a:endParaRPr b="0" i="1" sz="28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Char char="●"/>
            </a:pPr>
            <a:r>
              <a:rPr b="0" i="1" lang="en-US" sz="2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Wallet/dApp interested in MEV redistribution for your users</a:t>
            </a:r>
            <a:endParaRPr b="0" i="1" sz="28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064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Roboto"/>
              <a:buChar char="●"/>
            </a:pPr>
            <a:r>
              <a:rPr b="0" i="1" lang="en-US" sz="2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Searcher interested in searching on private OF</a:t>
            </a:r>
            <a:endParaRPr b="0" i="1" sz="28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1" sz="2800" u="none" cap="none" strike="noStrike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@bertcmiller on Twitter</a:t>
            </a:r>
            <a:endParaRPr b="0" i="0" sz="2800" u="none" cap="none" strike="noStrike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40" name="Google Shape;340;g25a475fb26f_0_21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72175" y="1828388"/>
            <a:ext cx="3166400" cy="32012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5a475fb26f_0_6"/>
          <p:cNvSpPr txBox="1"/>
          <p:nvPr>
            <p:ph type="title"/>
          </p:nvPr>
        </p:nvSpPr>
        <p:spPr>
          <a:xfrm>
            <a:off x="415600" y="106667"/>
            <a:ext cx="113607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MEV is fundamental</a:t>
            </a:r>
            <a:endParaRPr/>
          </a:p>
        </p:txBody>
      </p:sp>
      <p:sp>
        <p:nvSpPr>
          <p:cNvPr id="110" name="Google Shape;110;g25a475fb26f_0_6"/>
          <p:cNvSpPr txBox="1"/>
          <p:nvPr>
            <p:ph idx="1" type="body"/>
          </p:nvPr>
        </p:nvSpPr>
        <p:spPr>
          <a:xfrm>
            <a:off x="415600" y="1309800"/>
            <a:ext cx="11360700" cy="45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-US" sz="2600"/>
              <a:t>Ability to commit</a:t>
            </a:r>
            <a:r>
              <a:rPr lang="en-US" sz="2600"/>
              <a:t>: commitments alter the incentives of the parties ordering transactions</a:t>
            </a:r>
            <a:endParaRPr sz="2600"/>
          </a:p>
          <a:p>
            <a:pPr indent="-330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-US" sz="2600"/>
              <a:t>Permissionlessness as a design pattern</a:t>
            </a:r>
            <a:r>
              <a:rPr lang="en-US" sz="2600"/>
              <a:t>: permissionless commitments are a fundamental part of building permissionless systems</a:t>
            </a:r>
            <a:endParaRPr sz="2600"/>
          </a:p>
          <a:p>
            <a:pPr indent="-330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-US" sz="2600"/>
              <a:t>Multiple domains</a:t>
            </a:r>
            <a:r>
              <a:rPr lang="en-US" sz="2600"/>
              <a:t>:</a:t>
            </a:r>
            <a:r>
              <a:rPr b="1" lang="en-US" sz="2600"/>
              <a:t> </a:t>
            </a:r>
            <a:r>
              <a:rPr lang="en-US" sz="2600"/>
              <a:t>the boundaries between domains create value extraction opportunities</a:t>
            </a:r>
            <a:endParaRPr sz="2600"/>
          </a:p>
        </p:txBody>
      </p:sp>
      <p:sp>
        <p:nvSpPr>
          <p:cNvPr id="111" name="Google Shape;111;g25a475fb26f_0_6"/>
          <p:cNvSpPr txBox="1"/>
          <p:nvPr/>
        </p:nvSpPr>
        <p:spPr>
          <a:xfrm>
            <a:off x="415600" y="5877475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Source: </a:t>
            </a:r>
            <a:r>
              <a:rPr lang="en-US" sz="1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Phil’s MEV wat do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5a475fb26f_0_183"/>
          <p:cNvSpPr txBox="1"/>
          <p:nvPr>
            <p:ph type="title"/>
          </p:nvPr>
        </p:nvSpPr>
        <p:spPr>
          <a:xfrm>
            <a:off x="415600" y="106667"/>
            <a:ext cx="113607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3659"/>
              <a:t>MEV has negative effects</a:t>
            </a:r>
            <a:endParaRPr sz="3659"/>
          </a:p>
        </p:txBody>
      </p:sp>
      <p:sp>
        <p:nvSpPr>
          <p:cNvPr id="118" name="Google Shape;118;g25a475fb26f_0_183"/>
          <p:cNvSpPr txBox="1"/>
          <p:nvPr>
            <p:ph idx="1" type="body"/>
          </p:nvPr>
        </p:nvSpPr>
        <p:spPr>
          <a:xfrm>
            <a:off x="415600" y="1151400"/>
            <a:ext cx="116961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Rational actors pursuing their incentives can create negative externalities in their wake: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Wasted blockspace and networking load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Consensus instability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Economic centralization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Sandwiching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etc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5a475fb26f_0_1142"/>
          <p:cNvSpPr txBox="1"/>
          <p:nvPr>
            <p:ph type="title"/>
          </p:nvPr>
        </p:nvSpPr>
        <p:spPr>
          <a:xfrm>
            <a:off x="415600" y="106667"/>
            <a:ext cx="113607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3559"/>
              <a:t>We have solutions for much of these negative effects</a:t>
            </a:r>
            <a:endParaRPr sz="3559"/>
          </a:p>
        </p:txBody>
      </p:sp>
      <p:sp>
        <p:nvSpPr>
          <p:cNvPr id="125" name="Google Shape;125;g25a475fb26f_0_1142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We can (and have) mitigated negative externalities of MEV with centralized infrastructure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US"/>
              <a:t>mev-boost, builders, mev-share, Flashbots Protect, centralized RFQs, etc…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5a475fb26f_0_877"/>
          <p:cNvSpPr txBox="1"/>
          <p:nvPr>
            <p:ph type="title"/>
          </p:nvPr>
        </p:nvSpPr>
        <p:spPr>
          <a:xfrm>
            <a:off x="415600" y="106667"/>
            <a:ext cx="113607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Centralization is not a solution</a:t>
            </a:r>
            <a:endParaRPr/>
          </a:p>
        </p:txBody>
      </p:sp>
      <p:sp>
        <p:nvSpPr>
          <p:cNvPr id="132" name="Google Shape;132;g25a475fb26f_0_877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However, centralized infrastructure…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Does not scale well technically or socially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Provides an avenue for censorship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Needs constant policing and data due to trust needed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/>
              <a:t>Has centralizing pressure from exclusive orderflow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5a475fb26f_0_95"/>
          <p:cNvSpPr txBox="1"/>
          <p:nvPr>
            <p:ph type="title"/>
          </p:nvPr>
        </p:nvSpPr>
        <p:spPr>
          <a:xfrm>
            <a:off x="415600" y="106667"/>
            <a:ext cx="113607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Searching for universality</a:t>
            </a:r>
            <a:endParaRPr/>
          </a:p>
        </p:txBody>
      </p:sp>
      <p:sp>
        <p:nvSpPr>
          <p:cNvPr id="139" name="Google Shape;139;g25a475fb26f_0_95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2600"/>
              <a:t>MEV is fundamental → MEV will show up in every domain</a:t>
            </a:r>
            <a:endParaRPr sz="2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2600"/>
              <a:t>MEV has negative effects → We should mitigate these</a:t>
            </a:r>
            <a:endParaRPr sz="2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US" sz="2600"/>
              <a:t>MEV can be mitigated by centralized tech → Does not scale &amp; poses systemic risks</a:t>
            </a:r>
            <a:endParaRPr sz="2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/>
              <a:t>How do we decentralize MEV </a:t>
            </a:r>
            <a:r>
              <a:rPr lang="en-US" sz="2600"/>
              <a:t>infrastructure</a:t>
            </a:r>
            <a:r>
              <a:rPr lang="en-US" sz="2600"/>
              <a:t>? How do we do so in a way that can </a:t>
            </a:r>
            <a:r>
              <a:rPr b="1" lang="en-US" sz="2600"/>
              <a:t>scale to many </a:t>
            </a:r>
            <a:r>
              <a:rPr b="1" lang="en-US" sz="2600"/>
              <a:t>heterogeneous</a:t>
            </a:r>
            <a:r>
              <a:rPr b="1" lang="en-US" sz="2600"/>
              <a:t> domains</a:t>
            </a:r>
            <a:r>
              <a:rPr lang="en-US" sz="2600"/>
              <a:t> (is “universal”)?</a:t>
            </a:r>
            <a:endParaRPr sz="2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5a475fb26f_0_1324"/>
          <p:cNvSpPr/>
          <p:nvPr/>
        </p:nvSpPr>
        <p:spPr>
          <a:xfrm>
            <a:off x="3235000" y="2221150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Wallet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g25a475fb26f_0_1324"/>
          <p:cNvSpPr/>
          <p:nvPr/>
        </p:nvSpPr>
        <p:spPr>
          <a:xfrm>
            <a:off x="5679150" y="2221150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Searcher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" name="Google Shape;147;g25a475fb26f_0_1324"/>
          <p:cNvSpPr/>
          <p:nvPr/>
        </p:nvSpPr>
        <p:spPr>
          <a:xfrm>
            <a:off x="8085200" y="2210875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Builder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g25a475fb26f_0_1324"/>
          <p:cNvSpPr/>
          <p:nvPr/>
        </p:nvSpPr>
        <p:spPr>
          <a:xfrm>
            <a:off x="10491250" y="2221150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Validator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g25a475fb26f_0_1324"/>
          <p:cNvSpPr/>
          <p:nvPr/>
        </p:nvSpPr>
        <p:spPr>
          <a:xfrm>
            <a:off x="799800" y="2254888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g25a475fb26f_0_1324"/>
          <p:cNvSpPr/>
          <p:nvPr/>
        </p:nvSpPr>
        <p:spPr>
          <a:xfrm>
            <a:off x="3082600" y="2068750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Wallet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g25a475fb26f_0_1324"/>
          <p:cNvSpPr/>
          <p:nvPr/>
        </p:nvSpPr>
        <p:spPr>
          <a:xfrm>
            <a:off x="5526750" y="2068750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Searcher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g25a475fb26f_0_1324"/>
          <p:cNvSpPr/>
          <p:nvPr/>
        </p:nvSpPr>
        <p:spPr>
          <a:xfrm>
            <a:off x="7932800" y="2058475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Builder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g25a475fb26f_0_1324"/>
          <p:cNvSpPr/>
          <p:nvPr/>
        </p:nvSpPr>
        <p:spPr>
          <a:xfrm>
            <a:off x="10338850" y="2068750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Validator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g25a475fb26f_0_1324"/>
          <p:cNvSpPr/>
          <p:nvPr/>
        </p:nvSpPr>
        <p:spPr>
          <a:xfrm>
            <a:off x="647400" y="2102488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g25a475fb26f_0_1324"/>
          <p:cNvSpPr txBox="1"/>
          <p:nvPr>
            <p:ph type="title"/>
          </p:nvPr>
        </p:nvSpPr>
        <p:spPr>
          <a:xfrm>
            <a:off x="415600" y="1066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0707"/>
              <a:buNone/>
            </a:pPr>
            <a:r>
              <a:rPr lang="en-US"/>
              <a:t>The </a:t>
            </a:r>
            <a:r>
              <a:rPr lang="en-US"/>
              <a:t>MEV supply chain (Utopia) </a:t>
            </a:r>
            <a:endParaRPr/>
          </a:p>
        </p:txBody>
      </p:sp>
      <p:sp>
        <p:nvSpPr>
          <p:cNvPr id="156" name="Google Shape;156;g25a475fb26f_0_1324"/>
          <p:cNvSpPr/>
          <p:nvPr/>
        </p:nvSpPr>
        <p:spPr>
          <a:xfrm>
            <a:off x="2930200" y="1916350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Wallet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" name="Google Shape;157;g25a475fb26f_0_1324"/>
          <p:cNvSpPr/>
          <p:nvPr/>
        </p:nvSpPr>
        <p:spPr>
          <a:xfrm>
            <a:off x="5374350" y="1916350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Searcher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" name="Google Shape;158;g25a475fb26f_0_1324"/>
          <p:cNvSpPr/>
          <p:nvPr/>
        </p:nvSpPr>
        <p:spPr>
          <a:xfrm>
            <a:off x="7780400" y="1906075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Builder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g25a475fb26f_0_1324"/>
          <p:cNvSpPr/>
          <p:nvPr/>
        </p:nvSpPr>
        <p:spPr>
          <a:xfrm>
            <a:off x="10186450" y="1916350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Validator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0" name="Google Shape;160;g25a475fb26f_0_1324"/>
          <p:cNvSpPr txBox="1"/>
          <p:nvPr/>
        </p:nvSpPr>
        <p:spPr>
          <a:xfrm>
            <a:off x="8952250" y="3670900"/>
            <a:ext cx="11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Block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1" name="Google Shape;161;g25a475fb26f_0_1324"/>
          <p:cNvSpPr txBox="1"/>
          <p:nvPr/>
        </p:nvSpPr>
        <p:spPr>
          <a:xfrm>
            <a:off x="6679525" y="3710975"/>
            <a:ext cx="11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Bundle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g25a475fb26f_0_1324"/>
          <p:cNvSpPr txBox="1"/>
          <p:nvPr/>
        </p:nvSpPr>
        <p:spPr>
          <a:xfrm>
            <a:off x="4058875" y="3671585"/>
            <a:ext cx="125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Transaction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3" name="Google Shape;163;g25a475fb26f_0_1324"/>
          <p:cNvCxnSpPr>
            <a:stCxn id="156" idx="2"/>
            <a:endCxn id="157" idx="2"/>
          </p:cNvCxnSpPr>
          <p:nvPr/>
        </p:nvCxnSpPr>
        <p:spPr>
          <a:xfrm flipH="1" rot="-5400000">
            <a:off x="4685200" y="1808200"/>
            <a:ext cx="600" cy="2444100"/>
          </a:xfrm>
          <a:prstGeom prst="curvedConnector3">
            <a:avLst>
              <a:gd fmla="val 109604167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64" name="Google Shape;164;g25a475fb26f_0_1324"/>
          <p:cNvCxnSpPr>
            <a:stCxn id="157" idx="2"/>
            <a:endCxn id="158" idx="2"/>
          </p:cNvCxnSpPr>
          <p:nvPr/>
        </p:nvCxnSpPr>
        <p:spPr>
          <a:xfrm rot="-5400000">
            <a:off x="7105500" y="1821850"/>
            <a:ext cx="10200" cy="2406000"/>
          </a:xfrm>
          <a:prstGeom prst="curvedConnector3">
            <a:avLst>
              <a:gd fmla="val -6447304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65" name="Google Shape;165;g25a475fb26f_0_1324"/>
          <p:cNvCxnSpPr>
            <a:stCxn id="158" idx="2"/>
            <a:endCxn id="159" idx="2"/>
          </p:cNvCxnSpPr>
          <p:nvPr/>
        </p:nvCxnSpPr>
        <p:spPr>
          <a:xfrm flipH="1" rot="-5400000">
            <a:off x="9511550" y="1821775"/>
            <a:ext cx="10200" cy="2406000"/>
          </a:xfrm>
          <a:prstGeom prst="curvedConnector3">
            <a:avLst>
              <a:gd fmla="val 6013725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66" name="Google Shape;166;g25a475fb26f_0_1324"/>
          <p:cNvCxnSpPr>
            <a:stCxn id="157" idx="0"/>
            <a:endCxn id="156" idx="0"/>
          </p:cNvCxnSpPr>
          <p:nvPr/>
        </p:nvCxnSpPr>
        <p:spPr>
          <a:xfrm rot="5400000">
            <a:off x="4685250" y="694600"/>
            <a:ext cx="600" cy="2444100"/>
          </a:xfrm>
          <a:prstGeom prst="curvedConnector3">
            <a:avLst>
              <a:gd fmla="val -78495833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67" name="Google Shape;167;g25a475fb26f_0_1324"/>
          <p:cNvCxnSpPr>
            <a:stCxn id="158" idx="0"/>
            <a:endCxn id="157" idx="0"/>
          </p:cNvCxnSpPr>
          <p:nvPr/>
        </p:nvCxnSpPr>
        <p:spPr>
          <a:xfrm rot="5400000">
            <a:off x="7105550" y="708175"/>
            <a:ext cx="10200" cy="2406000"/>
          </a:xfrm>
          <a:prstGeom prst="curvedConnector3">
            <a:avLst>
              <a:gd fmla="val -4135049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68" name="Google Shape;168;g25a475fb26f_0_1324"/>
          <p:cNvCxnSpPr>
            <a:stCxn id="159" idx="0"/>
            <a:endCxn id="158" idx="0"/>
          </p:cNvCxnSpPr>
          <p:nvPr/>
        </p:nvCxnSpPr>
        <p:spPr>
          <a:xfrm flipH="1" rot="5400000">
            <a:off x="9511600" y="708250"/>
            <a:ext cx="10200" cy="2406000"/>
          </a:xfrm>
          <a:prstGeom prst="curvedConnector3">
            <a:avLst>
              <a:gd fmla="val 4541176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69" name="Google Shape;169;g25a475fb26f_0_1324"/>
          <p:cNvSpPr txBox="1"/>
          <p:nvPr/>
        </p:nvSpPr>
        <p:spPr>
          <a:xfrm>
            <a:off x="4121050" y="997700"/>
            <a:ext cx="11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$$$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g25a475fb26f_0_1324"/>
          <p:cNvSpPr txBox="1"/>
          <p:nvPr/>
        </p:nvSpPr>
        <p:spPr>
          <a:xfrm>
            <a:off x="6679525" y="997688"/>
            <a:ext cx="11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$$$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1" name="Google Shape;171;g25a475fb26f_0_1324"/>
          <p:cNvSpPr txBox="1"/>
          <p:nvPr/>
        </p:nvSpPr>
        <p:spPr>
          <a:xfrm>
            <a:off x="8952250" y="997688"/>
            <a:ext cx="11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$$$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2" name="Google Shape;172;g25a475fb26f_0_1324"/>
          <p:cNvSpPr/>
          <p:nvPr/>
        </p:nvSpPr>
        <p:spPr>
          <a:xfrm>
            <a:off x="495000" y="1950088"/>
            <a:ext cx="1066500" cy="11136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g25a475fb26f_0_1324"/>
          <p:cNvSpPr txBox="1"/>
          <p:nvPr/>
        </p:nvSpPr>
        <p:spPr>
          <a:xfrm>
            <a:off x="1681350" y="3670900"/>
            <a:ext cx="11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Intent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4" name="Google Shape;174;g25a475fb26f_0_1324"/>
          <p:cNvCxnSpPr>
            <a:stCxn id="172" idx="2"/>
            <a:endCxn id="156" idx="2"/>
          </p:cNvCxnSpPr>
          <p:nvPr/>
        </p:nvCxnSpPr>
        <p:spPr>
          <a:xfrm rot="-5400000">
            <a:off x="2229000" y="1829338"/>
            <a:ext cx="33600" cy="2435100"/>
          </a:xfrm>
          <a:prstGeom prst="curvedConnector3">
            <a:avLst>
              <a:gd fmla="val -1926302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75" name="Google Shape;175;g25a475fb26f_0_1324"/>
          <p:cNvSpPr txBox="1"/>
          <p:nvPr/>
        </p:nvSpPr>
        <p:spPr>
          <a:xfrm>
            <a:off x="1681450" y="997688"/>
            <a:ext cx="112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$$$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6" name="Google Shape;176;g25a475fb26f_0_1324"/>
          <p:cNvCxnSpPr>
            <a:stCxn id="156" idx="0"/>
            <a:endCxn id="172" idx="0"/>
          </p:cNvCxnSpPr>
          <p:nvPr/>
        </p:nvCxnSpPr>
        <p:spPr>
          <a:xfrm rot="5400000">
            <a:off x="2229100" y="715600"/>
            <a:ext cx="33600" cy="2435100"/>
          </a:xfrm>
          <a:prstGeom prst="curvedConnector3">
            <a:avLst>
              <a:gd fmla="val -1355432" name="adj1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77" name="Google Shape;177;g25a475fb26f_0_1324"/>
          <p:cNvSpPr txBox="1"/>
          <p:nvPr/>
        </p:nvSpPr>
        <p:spPr>
          <a:xfrm>
            <a:off x="568000" y="4239343"/>
            <a:ext cx="11360700" cy="21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Roboto"/>
                <a:ea typeface="Roboto"/>
                <a:cs typeface="Roboto"/>
                <a:sym typeface="Roboto"/>
              </a:rPr>
              <a:t>Let’s start with what</a:t>
            </a:r>
            <a:r>
              <a:rPr lang="en-US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we want out of th</a:t>
            </a:r>
            <a:r>
              <a:rPr lang="en-US" sz="2400">
                <a:latin typeface="Roboto"/>
                <a:ea typeface="Roboto"/>
                <a:cs typeface="Roboto"/>
                <a:sym typeface="Roboto"/>
              </a:rPr>
              <a:t>e MEV supply chain</a:t>
            </a:r>
            <a:r>
              <a:rPr lang="en-US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sz="2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lang="en-US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Specialization</a:t>
            </a:r>
            <a:endParaRPr sz="2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lang="en-US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Maximum competition</a:t>
            </a:r>
            <a:endParaRPr sz="2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lang="en-US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No privileged actors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5a475fb26f_0_1677"/>
          <p:cNvSpPr txBox="1"/>
          <p:nvPr>
            <p:ph type="title"/>
          </p:nvPr>
        </p:nvSpPr>
        <p:spPr>
          <a:xfrm>
            <a:off x="415600" y="1066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70707"/>
              <a:buNone/>
            </a:pPr>
            <a:r>
              <a:rPr lang="en-US"/>
              <a:t>The MEV supply chain (Dystopia) </a:t>
            </a:r>
            <a:endParaRPr/>
          </a:p>
        </p:txBody>
      </p:sp>
      <p:sp>
        <p:nvSpPr>
          <p:cNvPr id="184" name="Google Shape;184;g25a475fb26f_0_1677"/>
          <p:cNvSpPr txBox="1"/>
          <p:nvPr/>
        </p:nvSpPr>
        <p:spPr>
          <a:xfrm>
            <a:off x="568000" y="4239343"/>
            <a:ext cx="11360700" cy="21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Roboto"/>
                <a:ea typeface="Roboto"/>
                <a:cs typeface="Roboto"/>
                <a:sym typeface="Roboto"/>
              </a:rPr>
              <a:t>W</a:t>
            </a:r>
            <a:r>
              <a:rPr lang="en-US" sz="2400">
                <a:latin typeface="Roboto"/>
                <a:ea typeface="Roboto"/>
                <a:cs typeface="Roboto"/>
                <a:sym typeface="Roboto"/>
              </a:rPr>
              <a:t>hat</a:t>
            </a:r>
            <a:r>
              <a:rPr lang="en-US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we </a:t>
            </a:r>
            <a:r>
              <a:rPr lang="en-US" sz="2400">
                <a:latin typeface="Roboto"/>
                <a:ea typeface="Roboto"/>
                <a:cs typeface="Roboto"/>
                <a:sym typeface="Roboto"/>
              </a:rPr>
              <a:t>don’t want </a:t>
            </a:r>
            <a:r>
              <a:rPr lang="en-US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out of th</a:t>
            </a:r>
            <a:r>
              <a:rPr lang="en-US" sz="2400">
                <a:latin typeface="Roboto"/>
                <a:ea typeface="Roboto"/>
                <a:cs typeface="Roboto"/>
                <a:sym typeface="Roboto"/>
              </a:rPr>
              <a:t>e MEV supply chain</a:t>
            </a:r>
            <a:r>
              <a:rPr lang="en-US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sz="2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lang="en-US" sz="2400">
                <a:latin typeface="Roboto"/>
                <a:ea typeface="Roboto"/>
                <a:cs typeface="Roboto"/>
                <a:sym typeface="Roboto"/>
              </a:rPr>
              <a:t>Vertical integration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lang="en-US" sz="2400">
                <a:latin typeface="Roboto"/>
                <a:ea typeface="Roboto"/>
                <a:cs typeface="Roboto"/>
                <a:sym typeface="Roboto"/>
              </a:rPr>
              <a:t>Censorship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lang="en-US" sz="2400">
                <a:latin typeface="Roboto"/>
                <a:ea typeface="Roboto"/>
                <a:cs typeface="Roboto"/>
                <a:sym typeface="Roboto"/>
              </a:rPr>
              <a:t>Rent extraction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" name="Google Shape;185;g25a475fb26f_0_1677"/>
          <p:cNvSpPr/>
          <p:nvPr/>
        </p:nvSpPr>
        <p:spPr>
          <a:xfrm>
            <a:off x="838200" y="1883925"/>
            <a:ext cx="1066500" cy="1113600"/>
          </a:xfrm>
          <a:prstGeom prst="roundRect">
            <a:avLst>
              <a:gd fmla="val 16667" name="adj"/>
            </a:avLst>
          </a:prstGeom>
          <a:solidFill>
            <a:srgbClr val="000000"/>
          </a:solidFill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User</a:t>
            </a:r>
            <a:endParaRPr b="0" i="0" sz="14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" name="Google Shape;186;g25a475fb26f_0_1677"/>
          <p:cNvSpPr/>
          <p:nvPr/>
        </p:nvSpPr>
        <p:spPr>
          <a:xfrm>
            <a:off x="3051000" y="1728525"/>
            <a:ext cx="8115300" cy="1424400"/>
          </a:xfrm>
          <a:prstGeom prst="roundRect">
            <a:avLst>
              <a:gd fmla="val 16667" name="adj"/>
            </a:avLst>
          </a:prstGeom>
          <a:solidFill>
            <a:srgbClr val="000000"/>
          </a:solidFill>
          <a:ln cap="flat" cmpd="sng" w="28575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MEV MegaFund Blackbox</a:t>
            </a:r>
            <a:endParaRPr b="1" i="0" sz="40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87" name="Google Shape;187;g25a475fb26f_0_1677"/>
          <p:cNvCxnSpPr>
            <a:stCxn id="185" idx="3"/>
            <a:endCxn id="186" idx="1"/>
          </p:cNvCxnSpPr>
          <p:nvPr/>
        </p:nvCxnSpPr>
        <p:spPr>
          <a:xfrm>
            <a:off x="1904700" y="2440725"/>
            <a:ext cx="11463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2022-10-16T16:26:53Z</dcterms:created>
  <dc:creator>Robert Miller</dc:creator>
</cp:coreProperties>
</file>